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  <p:sldMasterId id="2147483864" r:id="rId2"/>
  </p:sldMasterIdLst>
  <p:notesMasterIdLst>
    <p:notesMasterId r:id="rId23"/>
  </p:notesMasterIdLst>
  <p:handoutMasterIdLst>
    <p:handoutMasterId r:id="rId24"/>
  </p:handoutMasterIdLst>
  <p:sldIdLst>
    <p:sldId id="256" r:id="rId3"/>
    <p:sldId id="332" r:id="rId4"/>
    <p:sldId id="333" r:id="rId5"/>
    <p:sldId id="363" r:id="rId6"/>
    <p:sldId id="351" r:id="rId7"/>
    <p:sldId id="334" r:id="rId8"/>
    <p:sldId id="353" r:id="rId9"/>
    <p:sldId id="337" r:id="rId10"/>
    <p:sldId id="338" r:id="rId11"/>
    <p:sldId id="340" r:id="rId12"/>
    <p:sldId id="359" r:id="rId13"/>
    <p:sldId id="357" r:id="rId14"/>
    <p:sldId id="355" r:id="rId15"/>
    <p:sldId id="356" r:id="rId16"/>
    <p:sldId id="362" r:id="rId17"/>
    <p:sldId id="344" r:id="rId18"/>
    <p:sldId id="361" r:id="rId19"/>
    <p:sldId id="358" r:id="rId20"/>
    <p:sldId id="349" r:id="rId21"/>
    <p:sldId id="318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9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66187" autoAdjust="0"/>
  </p:normalViewPr>
  <p:slideViewPr>
    <p:cSldViewPr>
      <p:cViewPr>
        <p:scale>
          <a:sx n="51" d="100"/>
          <a:sy n="51" d="100"/>
        </p:scale>
        <p:origin x="-191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766" y="-90"/>
      </p:cViewPr>
      <p:guideLst>
        <p:guide orient="horz" pos="2881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6" rIns="91212" bIns="4560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 dirty="0" smtClean="0"/>
              <a:t>U of A Career Centre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4" y="0"/>
            <a:ext cx="2971800" cy="45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6" rIns="91212" bIns="4560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458"/>
            <a:ext cx="2971800" cy="45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6" rIns="91212" bIns="4560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4" y="8685458"/>
            <a:ext cx="2971800" cy="45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6" rIns="91212" bIns="4560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03FE115-CD1F-4982-8810-44F98CF42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05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6" rIns="91212" bIns="45606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CAPS: Your U of A Career Centre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4" y="0"/>
            <a:ext cx="2971800" cy="456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6" rIns="91212" bIns="45606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95425" y="777875"/>
            <a:ext cx="3944938" cy="2960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3402" y="4117410"/>
            <a:ext cx="5867399" cy="4125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6" rIns="91212" bIns="456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458"/>
            <a:ext cx="2971800" cy="45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6" rIns="91212" bIns="45606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Resumes for Advanced Degree Holders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4" y="8685458"/>
            <a:ext cx="2971800" cy="45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12" tIns="45606" rIns="91212" bIns="45606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D4B0C1D-CF45-4E13-A2EA-E7E5752A5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597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CAPS: Your U of A Career Centre</a:t>
            </a:r>
          </a:p>
        </p:txBody>
      </p:sp>
      <p:sp>
        <p:nvSpPr>
          <p:cNvPr id="5017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Resumes for Advanced Degree Holders</a:t>
            </a:r>
          </a:p>
        </p:txBody>
      </p:sp>
      <p:sp>
        <p:nvSpPr>
          <p:cNvPr id="5018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46BD95-E6A2-40C4-996F-65C98EDEF7EA}" type="slidenum">
              <a:rPr lang="en-US"/>
              <a:pPr/>
              <a:t>1</a:t>
            </a:fld>
            <a:endParaRPr lang="en-US"/>
          </a:p>
        </p:txBody>
      </p:sp>
      <p:sp>
        <p:nvSpPr>
          <p:cNvPr id="501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3838" y="777875"/>
            <a:ext cx="3946525" cy="2960688"/>
          </a:xfrm>
          <a:ln/>
        </p:spPr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029" indent="-228029" eaLnBrk="1" hangingPunct="1">
              <a:lnSpc>
                <a:spcPct val="9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1294880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68" indent="-28571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74" indent="-228574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023" indent="-228574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173" indent="-228574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C80EC10-8DF9-4B69-88BF-70F88911BA7F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3800" y="457200"/>
            <a:ext cx="1930400" cy="1447800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2" y="1981200"/>
            <a:ext cx="6553200" cy="662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74" indent="-228574" eaLnBrk="1" hangingPunct="1"/>
            <a:r>
              <a:rPr lang="en-US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1775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CAPS: Your U of A Career Centre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Resumes for Advanced Degree Holders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B0C1D-CF45-4E13-A2EA-E7E5752A593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17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3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53967" indent="-253967" eaLnBrk="1" hangingPunct="1">
              <a:buSzPct val="125000"/>
            </a:pPr>
            <a:endParaRPr lang="en-US" sz="1800" i="1" dirty="0">
              <a:latin typeface="Lucida Sans" pitchFamily="-108" charset="0"/>
              <a:sym typeface="Lucida San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7716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4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53967" indent="-253967" eaLnBrk="1" hangingPunct="1">
              <a:buSzPct val="125000"/>
            </a:pPr>
            <a:endParaRPr lang="en-US" sz="1800" dirty="0">
              <a:latin typeface="Lucida Sans" pitchFamily="-108" charset="0"/>
              <a:sym typeface="Lucida San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686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53967" indent="-253967" eaLnBrk="1" hangingPunct="1">
              <a:buSzPct val="125000"/>
            </a:pPr>
            <a:endParaRPr lang="en-US" sz="1800" dirty="0">
              <a:latin typeface="Lucida Sans" pitchFamily="-108" charset="0"/>
              <a:sym typeface="Lucida San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163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589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53967" indent="-253967" eaLnBrk="1" hangingPunct="1">
              <a:buSzPct val="125000"/>
            </a:pPr>
            <a:endParaRPr lang="en-US" sz="1800" dirty="0">
              <a:latin typeface="Lucida Sans" pitchFamily="-108" charset="0"/>
              <a:sym typeface="Lucida Sans" pitchFamily="-10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120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68" indent="-28571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74" indent="-228574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023" indent="-228574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173" indent="-228574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6A3BCA-2470-49B7-9FFC-BCC37E200AE6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3800" y="457200"/>
            <a:ext cx="1930400" cy="144780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2" y="1981200"/>
            <a:ext cx="6553200" cy="662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74" indent="-228574" eaLnBrk="1" hangingPunct="1"/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35389968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CAPS: Your U of A Career Centre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Resumes for Advanced Degree Holders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B0C1D-CF45-4E13-A2EA-E7E5752A593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001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1" y="2"/>
            <a:ext cx="2971121" cy="457122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CAPS: Your U of A Career Centre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5315" y="2"/>
            <a:ext cx="2971121" cy="457122"/>
          </a:xfrm>
          <a:prstGeom prst="rect">
            <a:avLst/>
          </a:prstGeom>
          <a:noFill/>
        </p:spPr>
        <p:txBody>
          <a:bodyPr/>
          <a:lstStyle/>
          <a:p>
            <a:fld id="{F4B1E111-4D92-4A63-8407-E57766760ED0}" type="datetime1">
              <a:rPr lang="en-US"/>
              <a:pPr/>
              <a:t>6/10/2016</a:t>
            </a:fld>
            <a:endParaRPr lang="en-US"/>
          </a:p>
        </p:txBody>
      </p:sp>
      <p:sp>
        <p:nvSpPr>
          <p:cNvPr id="6963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1" y="8685308"/>
            <a:ext cx="2971121" cy="457121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Assessing Your Fit for a Career Outside Academia</a:t>
            </a:r>
          </a:p>
        </p:txBody>
      </p:sp>
      <p:sp>
        <p:nvSpPr>
          <p:cNvPr id="6963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5315" y="8685308"/>
            <a:ext cx="2971121" cy="457121"/>
          </a:xfrm>
          <a:prstGeom prst="rect">
            <a:avLst/>
          </a:prstGeom>
          <a:noFill/>
        </p:spPr>
        <p:txBody>
          <a:bodyPr/>
          <a:lstStyle/>
          <a:p>
            <a:fld id="{0CEDA022-42C5-4C58-B9AE-5935DFFEA0CC}" type="slidenum">
              <a:rPr lang="en-US"/>
              <a:pPr/>
              <a:t>18</a:t>
            </a:fld>
            <a:endParaRPr lang="en-US"/>
          </a:p>
        </p:txBody>
      </p:sp>
      <p:sp>
        <p:nvSpPr>
          <p:cNvPr id="696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7406" indent="-227406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8474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CAPS: Your U of A Career Centre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Resumes for Advanced Degree Holders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B0C1D-CF45-4E13-A2EA-E7E5752A593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85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68" indent="-28571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74" indent="-228574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023" indent="-228574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173" indent="-228574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647EE35-3B71-40EA-8E13-82E733431A73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3800" y="457200"/>
            <a:ext cx="1930400" cy="14478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2" y="1981200"/>
            <a:ext cx="6553200" cy="662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74" indent="-228574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832540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CAPS: Your U of A Career Centre</a:t>
            </a:r>
          </a:p>
        </p:txBody>
      </p:sp>
      <p:sp>
        <p:nvSpPr>
          <p:cNvPr id="931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Resumes for Advanced Degree Holders</a:t>
            </a:r>
          </a:p>
        </p:txBody>
      </p:sp>
      <p:sp>
        <p:nvSpPr>
          <p:cNvPr id="931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8208A-E3F6-4153-8DF9-DEB594924457}" type="slidenum">
              <a:rPr lang="en-US"/>
              <a:pPr/>
              <a:t>20</a:t>
            </a:fld>
            <a:endParaRPr lang="en-US"/>
          </a:p>
        </p:txBody>
      </p:sp>
      <p:sp>
        <p:nvSpPr>
          <p:cNvPr id="931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73313" y="492125"/>
            <a:ext cx="2246312" cy="1685925"/>
          </a:xfrm>
          <a:ln/>
        </p:spPr>
      </p:sp>
      <p:sp>
        <p:nvSpPr>
          <p:cNvPr id="931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2341738"/>
            <a:ext cx="6553200" cy="6294702"/>
          </a:xfrm>
          <a:noFill/>
          <a:ln/>
        </p:spPr>
        <p:txBody>
          <a:bodyPr/>
          <a:lstStyle/>
          <a:p>
            <a:pPr marL="228041" indent="-228041" eaLnBrk="1" hangingPunct="1"/>
            <a:endParaRPr lang="en-US" altLang="en-US" sz="1100" dirty="0"/>
          </a:p>
          <a:p>
            <a:pPr marL="228041" indent="-228041" eaLnBrk="1" hangingPunct="1"/>
            <a:endParaRPr lang="en-US" altLang="en-US" sz="1100" dirty="0"/>
          </a:p>
          <a:p>
            <a:pPr marL="228041" indent="-228041" eaLnBrk="1" hangingPunct="1"/>
            <a:endParaRPr lang="en-US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015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09" indent="-285734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937" indent="-228587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112" indent="-228587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287" indent="-228587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461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63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810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985" indent="-22858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B4479EB-1E9F-438A-BBA5-13471812A0C4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3800" y="457200"/>
            <a:ext cx="1930400" cy="14478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1" y="1981200"/>
            <a:ext cx="6553200" cy="662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87" indent="-228587" eaLnBrk="1" hangingPunct="1"/>
            <a:endParaRPr lang="en-US" altLang="en-US" dirty="0" smtClean="0"/>
          </a:p>
          <a:p>
            <a:pPr marL="228587" indent="-228587" eaLnBrk="1" hangingPunct="1"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8893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0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CAPS: Your U of A Career Centre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Resumes for Advanced Degree Holders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B0C1D-CF45-4E13-A2EA-E7E5752A593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0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3973" indent="-2822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191" indent="-2258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0866" indent="-2258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2542" indent="-2258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4219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5895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7571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9248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latin typeface="Times New Roman" pitchFamily="18" charset="0"/>
              </a:rPr>
              <a:t>Career and Placement Services (CaPS)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3973" indent="-2822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191" indent="-2258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0866" indent="-2258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2542" indent="-2258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4219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5895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7571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9248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latin typeface="Times New Roman" pitchFamily="18" charset="0"/>
              </a:rPr>
              <a:t>Searching for Work Outside of Academia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3973" indent="-2822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191" indent="-2258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0866" indent="-2258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2542" indent="-2258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4219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5895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7571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9248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32D58C-7980-4893-BDFE-D769369F6E82}" type="slidenum">
              <a:rPr lang="en-US" altLang="en-US" smtClean="0">
                <a:latin typeface="Times New Roman" pitchFamily="18" charset="0"/>
              </a:rPr>
              <a:pPr/>
              <a:t>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406" indent="-227406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9425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68" indent="-28571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74" indent="-228574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023" indent="-228574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173" indent="-228574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9509E95-5AA5-4804-A734-CCFBC2B49F8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3800" y="457200"/>
            <a:ext cx="1930400" cy="14478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2" y="1981200"/>
            <a:ext cx="6553200" cy="662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74" indent="-228574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7762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3973" indent="-2822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191" indent="-2258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0866" indent="-2258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2542" indent="-2258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4219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5895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7571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9248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latin typeface="Times New Roman" pitchFamily="18" charset="0"/>
              </a:rPr>
              <a:t>Career and Placement Services (CaPS)</a:t>
            </a:r>
          </a:p>
        </p:txBody>
      </p:sp>
      <p:sp>
        <p:nvSpPr>
          <p:cNvPr id="63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3973" indent="-2822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191" indent="-2258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0866" indent="-2258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2542" indent="-2258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4219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5895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7571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9248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mtClean="0">
                <a:latin typeface="Times New Roman" pitchFamily="18" charset="0"/>
              </a:rPr>
              <a:t>Searching for Work Outside of Academia</a:t>
            </a:r>
          </a:p>
        </p:txBody>
      </p:sp>
      <p:sp>
        <p:nvSpPr>
          <p:cNvPr id="634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3973" indent="-28229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9191" indent="-2258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0866" indent="-2258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32542" indent="-2258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84219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35895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87571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39248" indent="-2258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38A9D9-71F8-42B9-8C3E-8FB811D45CC4}" type="slidenum">
              <a:rPr lang="en-US" altLang="en-US" smtClean="0">
                <a:latin typeface="Times New Roman" pitchFamily="18" charset="0"/>
              </a:rPr>
              <a:pPr/>
              <a:t>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3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7406" indent="-227406">
              <a:lnSpc>
                <a:spcPct val="90000"/>
              </a:lnSpc>
            </a:pPr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43142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68" indent="-28571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74" indent="-228574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023" indent="-228574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173" indent="-228574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7ACB7BC-A66E-4C69-8900-B9728A1DDB65}" type="slidenum">
              <a:rPr lang="en-US" altLang="en-US" smtClean="0"/>
              <a:pPr/>
              <a:t>8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3800" y="457200"/>
            <a:ext cx="1930400" cy="14478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2" y="1981200"/>
            <a:ext cx="6553200" cy="6629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574" indent="-228574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83091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868" indent="-285718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2874" indent="-228574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023" indent="-228574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173" indent="-228574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322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471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862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5770" indent="-22857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0B032832-8063-4E8A-96E9-3E3AE5FF9228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367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3CDDF1-AC72-4641-A2B3-F6D8ADA8B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1DF79-E832-4E40-B7BD-5B10A873F9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B10F8-C476-42BA-86FE-CA24BFF77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967B-A8CE-408D-888B-0002D97BCD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143000"/>
            <a:ext cx="7848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24600"/>
            <a:ext cx="7696200" cy="4572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Assessing Your Fit For a Career Outside Academia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400800"/>
            <a:ext cx="1905000" cy="457200"/>
          </a:xfrm>
          <a:prstGeom prst="rect">
            <a:avLst/>
          </a:prstGeom>
          <a:ln/>
        </p:spPr>
        <p:txBody>
          <a:bodyPr lIns="91435" tIns="45718" rIns="91435" bIns="45718"/>
          <a:lstStyle>
            <a:lvl1pPr>
              <a:defRPr/>
            </a:lvl1pPr>
          </a:lstStyle>
          <a:p>
            <a:pPr>
              <a:defRPr/>
            </a:pPr>
            <a:fld id="{285985F2-21C7-43EB-A59C-7A36DF44A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31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1761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099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4289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9417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7440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1601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EA9E6-9BA8-4611-A4B1-434632D138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57105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149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479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3627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444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47AC-20DF-41AA-B4B3-25EF73644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CB75D6-3363-4736-9C5A-CD61A91D7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1C01-DCD0-46BF-B7CB-5ADABBD97C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D6D76-AE76-4C06-A30D-DD20BA6D8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11C4D-233F-456B-B7C4-8A7B9BB185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D2F81-475A-4925-801E-C32E60F5C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CAPS: Your U of A Career Centre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8DB6F-73F0-4217-9653-D1047D631E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 altLang="en-US" dirty="0"/>
              <a:t>CAPS: Your U of A Career Centre</a:t>
            </a:r>
          </a:p>
        </p:txBody>
      </p:sp>
      <p:sp>
        <p:nvSpPr>
          <p:cNvPr id="266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F2678154-6C1A-438B-A4F6-7AE0A3E8D74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6624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624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76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8D25-86C6-42D9-9C1A-3D52137B1D85}" type="datetimeFigureOut">
              <a:rPr lang="en-CA" smtClean="0"/>
              <a:pPr/>
              <a:t>10/06/2016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C820A-7E1B-4866-B3DD-5D4B42FB670C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37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556792"/>
            <a:ext cx="7623175" cy="1977008"/>
          </a:xfrm>
        </p:spPr>
        <p:txBody>
          <a:bodyPr/>
          <a:lstStyle/>
          <a:p>
            <a:pPr algn="ctr" eaLnBrk="1" hangingPunct="1"/>
            <a:r>
              <a:rPr lang="en-US" alt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Talking to </a:t>
            </a: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Strangers: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  <a: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5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584" y="3051398"/>
            <a:ext cx="7848872" cy="335915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	</a:t>
            </a:r>
          </a:p>
          <a:p>
            <a:pPr eaLnBrk="1" hangingPunct="1"/>
            <a:endParaRPr lang="en-US" dirty="0" smtClean="0">
              <a:solidFill>
                <a:schemeClr val="accent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accent1"/>
                </a:solidFill>
              </a:rPr>
              <a:t>			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      </a:t>
            </a:r>
            <a:r>
              <a:rPr lang="en-US" dirty="0" err="1" smtClean="0">
                <a:latin typeface="Century Gothic" panose="020B0502020202020204" pitchFamily="34" charset="0"/>
              </a:rPr>
              <a:t>Mykhaylo</a:t>
            </a:r>
            <a:r>
              <a:rPr lang="en-US" dirty="0" smtClean="0">
                <a:latin typeface="Century Gothic" panose="020B0502020202020204" pitchFamily="34" charset="0"/>
              </a:rPr>
              <a:t> Bodnar</a:t>
            </a:r>
          </a:p>
          <a:p>
            <a:pPr algn="r" eaLnBrk="1" hangingPunct="1"/>
            <a:r>
              <a:rPr lang="en-US" sz="2200" dirty="0" smtClean="0">
                <a:latin typeface="Century Gothic" panose="020B0502020202020204" pitchFamily="34" charset="0"/>
              </a:rPr>
              <a:t>			 mykhaylo.bodnar@ualberta.ca</a:t>
            </a:r>
          </a:p>
          <a:p>
            <a:pPr eaLnBrk="1" hangingPunct="1"/>
            <a:endParaRPr lang="en-US" sz="1900" dirty="0" smtClean="0"/>
          </a:p>
          <a:p>
            <a:pPr eaLnBrk="1" hangingPunct="1"/>
            <a:endParaRPr lang="en-US" sz="1900" dirty="0" smtClean="0">
              <a:solidFill>
                <a:schemeClr val="bg2"/>
              </a:solidFill>
            </a:endParaRPr>
          </a:p>
          <a:p>
            <a:pPr eaLnBrk="1" hangingPunct="1"/>
            <a:endParaRPr lang="en-US" sz="1900" dirty="0" smtClean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51568"/>
            <a:ext cx="3038376" cy="90082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83B0D6D-C18C-44B5-AAF2-E245DA95A529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5943600" cy="6858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888" y="1303651"/>
            <a:ext cx="4835525" cy="281176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</a:pPr>
            <a:r>
              <a:rPr lang="en-US" altLang="en-US" sz="3500" dirty="0"/>
              <a:t>In Person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3500" dirty="0"/>
              <a:t>By Phone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n-US" altLang="en-US" sz="3500" dirty="0" smtClean="0"/>
              <a:t>In Writing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3500" dirty="0" smtClean="0"/>
              <a:t> </a:t>
            </a:r>
          </a:p>
        </p:txBody>
      </p:sp>
      <p:pic>
        <p:nvPicPr>
          <p:cNvPr id="6153" name="Picture 9" descr="C:\Users\mbodnar1\AppData\Local\Microsoft\Windows\Temporary Internet Files\Content.IE5\UYGWMIQL\MP90044849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95" y="1412776"/>
            <a:ext cx="3175400" cy="211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0395" y="3861048"/>
            <a:ext cx="3017288" cy="216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200" dir="2579996" algn="ctr" rotWithShape="0">
              <a:schemeClr val="bg2">
                <a:alpha val="74997"/>
              </a:schemeClr>
            </a:outerShdw>
          </a:effectLst>
        </p:spPr>
      </p:pic>
      <p:pic>
        <p:nvPicPr>
          <p:cNvPr id="6165" name="Picture 21" descr="C:\Users\mbodnar1\AppData\Local\Microsoft\Windows\Temporary Internet Files\Content.IE5\IZFFTE22\MP900442182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88840"/>
            <a:ext cx="3384376" cy="262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8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Documents and Settings\mbodnar1\Local Settings\Temporary Internet Files\Content.IE5\IPAVCMKN\MP90043317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7848" y="2348880"/>
            <a:ext cx="2186152" cy="3810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Networking</a:t>
            </a:r>
            <a:r>
              <a:rPr lang="en-CA" b="1" dirty="0" smtClean="0"/>
              <a:t>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skills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30725"/>
          </a:xfrm>
        </p:spPr>
        <p:txBody>
          <a:bodyPr/>
          <a:lstStyle/>
          <a:p>
            <a:r>
              <a:rPr lang="en-CA" sz="2800" dirty="0" smtClean="0">
                <a:latin typeface="Calibri" panose="020F0502020204030204" pitchFamily="34" charset="0"/>
              </a:rPr>
              <a:t>Small talk – integral part of establishing a rapport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Names 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No exclamation statements           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Listen with your eyes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Do your homework </a:t>
            </a:r>
          </a:p>
          <a:p>
            <a:r>
              <a:rPr lang="en-CA" sz="2800" dirty="0" smtClean="0">
                <a:latin typeface="Calibri" panose="020F0502020204030204" pitchFamily="34" charset="0"/>
              </a:rPr>
              <a:t>Online networks </a:t>
            </a:r>
          </a:p>
          <a:p>
            <a:pPr lvl="1"/>
            <a:r>
              <a:rPr lang="en-CA" sz="2400" dirty="0" smtClean="0">
                <a:latin typeface="Calibri" panose="020F0502020204030204" pitchFamily="34" charset="0"/>
              </a:rPr>
              <a:t>lots of contacts vs. good contacts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2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108" charset="0"/>
              </a:rPr>
              <a:t>In Person …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980728"/>
            <a:ext cx="7676975" cy="4584576"/>
          </a:xfrm>
        </p:spPr>
        <p:txBody>
          <a:bodyPr>
            <a:normAutofit/>
          </a:bodyPr>
          <a:lstStyle/>
          <a:p>
            <a:pPr marL="549156" eaLnBrk="1" hangingPunct="1">
              <a:spcBef>
                <a:spcPts val="844"/>
              </a:spcBef>
            </a:pPr>
            <a:r>
              <a:rPr lang="en-US" sz="2800" dirty="0">
                <a:latin typeface="Calibri" pitchFamily="-108" charset="0"/>
              </a:rPr>
              <a:t>Dress and act professionally</a:t>
            </a:r>
          </a:p>
          <a:p>
            <a:pPr marL="549156" eaLnBrk="1" hangingPunct="1">
              <a:spcBef>
                <a:spcPts val="844"/>
              </a:spcBef>
            </a:pPr>
            <a:r>
              <a:rPr lang="en-US" sz="2800" dirty="0" smtClean="0">
                <a:latin typeface="Calibri" pitchFamily="-108" charset="0"/>
              </a:rPr>
              <a:t>Be </a:t>
            </a:r>
            <a:r>
              <a:rPr lang="en-US" sz="2800" dirty="0">
                <a:latin typeface="Calibri" pitchFamily="-108" charset="0"/>
              </a:rPr>
              <a:t>prepared – research ahead of time</a:t>
            </a:r>
          </a:p>
          <a:p>
            <a:pPr marL="549156" eaLnBrk="1" hangingPunct="1">
              <a:spcBef>
                <a:spcPts val="844"/>
              </a:spcBef>
            </a:pPr>
            <a:r>
              <a:rPr lang="en-US" sz="2800" dirty="0" smtClean="0">
                <a:latin typeface="Calibri" pitchFamily="-108" charset="0"/>
              </a:rPr>
              <a:t>Eye contact, smile</a:t>
            </a:r>
          </a:p>
          <a:p>
            <a:pPr marL="549156" eaLnBrk="1" hangingPunct="1">
              <a:spcBef>
                <a:spcPts val="844"/>
              </a:spcBef>
            </a:pPr>
            <a:r>
              <a:rPr lang="en-US" sz="2800" dirty="0" smtClean="0">
                <a:latin typeface="Calibri" pitchFamily="-108" charset="0"/>
              </a:rPr>
              <a:t>Stick </a:t>
            </a:r>
            <a:r>
              <a:rPr lang="en-US" sz="2800" dirty="0">
                <a:latin typeface="Calibri" pitchFamily="-108" charset="0"/>
              </a:rPr>
              <a:t>to the time you agreed </a:t>
            </a:r>
            <a:r>
              <a:rPr lang="en-US" sz="2800" dirty="0" smtClean="0">
                <a:latin typeface="Calibri" pitchFamily="-108" charset="0"/>
              </a:rPr>
              <a:t>upon</a:t>
            </a:r>
          </a:p>
          <a:p>
            <a:pPr marL="549156" eaLnBrk="1" hangingPunct="1">
              <a:spcBef>
                <a:spcPts val="844"/>
              </a:spcBef>
            </a:pPr>
            <a:r>
              <a:rPr lang="en-US" altLang="en-US" sz="2800" dirty="0">
                <a:latin typeface="Calibri" panose="020F0502020204030204" pitchFamily="34" charset="0"/>
              </a:rPr>
              <a:t>Focus on your skills, </a:t>
            </a:r>
            <a:r>
              <a:rPr lang="en-US" altLang="en-US" sz="2800" dirty="0" smtClean="0">
                <a:latin typeface="Calibri" panose="020F0502020204030204" pitchFamily="34" charset="0"/>
              </a:rPr>
              <a:t>experience and accomplishments</a:t>
            </a:r>
            <a:endParaRPr lang="en-US" sz="2800" dirty="0">
              <a:latin typeface="Calibri" pitchFamily="-108" charset="0"/>
            </a:endParaRPr>
          </a:p>
          <a:p>
            <a:pPr marL="549156" eaLnBrk="1" hangingPunct="1">
              <a:spcBef>
                <a:spcPts val="844"/>
              </a:spcBef>
            </a:pPr>
            <a:r>
              <a:rPr lang="en-US" sz="2800" dirty="0">
                <a:latin typeface="Calibri" pitchFamily="-108" charset="0"/>
              </a:rPr>
              <a:t>Thank your contact</a:t>
            </a:r>
          </a:p>
          <a:p>
            <a:pPr marL="549156" eaLnBrk="1" hangingPunct="1">
              <a:spcBef>
                <a:spcPts val="844"/>
              </a:spcBef>
            </a:pPr>
            <a:r>
              <a:rPr lang="en-US" sz="2800" dirty="0">
                <a:solidFill>
                  <a:srgbClr val="FF0000"/>
                </a:solidFill>
                <a:latin typeface="Calibri" pitchFamily="-108" charset="0"/>
              </a:rPr>
              <a:t>Follow up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313" y="6230894"/>
            <a:ext cx="2095768" cy="621358"/>
          </a:xfrm>
          <a:prstGeom prst="rect">
            <a:avLst/>
          </a:prstGeom>
        </p:spPr>
      </p:pic>
      <p:pic>
        <p:nvPicPr>
          <p:cNvPr id="6" name="Picture 9" descr="C:\Users\mbodnar1\AppData\Local\Microsoft\Windows\Temporary Internet Files\Content.IE5\UYGWMIQL\MP90044849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09" y="3941991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9763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bldLvl="5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7498080" cy="885473"/>
          </a:xfrm>
        </p:spPr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108" charset="0"/>
              </a:rPr>
              <a:t>In Writing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726" y="1327757"/>
            <a:ext cx="8861754" cy="4447677"/>
          </a:xfrm>
        </p:spPr>
        <p:txBody>
          <a:bodyPr>
            <a:normAutofit/>
          </a:bodyPr>
          <a:lstStyle/>
          <a:p>
            <a:pPr marL="663456" indent="-457200" eaLnBrk="1" hangingPunct="1"/>
            <a:r>
              <a:rPr lang="en-US" dirty="0" smtClean="0">
                <a:latin typeface="Calibri" pitchFamily="-108" charset="0"/>
              </a:rPr>
              <a:t>Gain credibility* </a:t>
            </a:r>
          </a:p>
          <a:p>
            <a:pPr marL="663456" indent="-457200" eaLnBrk="1" hangingPunct="1">
              <a:spcBef>
                <a:spcPts val="844"/>
              </a:spcBef>
            </a:pPr>
            <a:r>
              <a:rPr lang="en-US" dirty="0" smtClean="0">
                <a:latin typeface="Calibri" pitchFamily="-108" charset="0"/>
              </a:rPr>
              <a:t>Be clear about who you are and                                                                        your purpose</a:t>
            </a:r>
          </a:p>
          <a:p>
            <a:pPr marL="663456" indent="-457200" eaLnBrk="1" hangingPunct="1">
              <a:spcBef>
                <a:spcPts val="844"/>
              </a:spcBef>
            </a:pPr>
            <a:r>
              <a:rPr lang="en-US" dirty="0" smtClean="0">
                <a:latin typeface="Calibri" pitchFamily="-108" charset="0"/>
              </a:rPr>
              <a:t>Include your contact information (not your resume)</a:t>
            </a:r>
          </a:p>
          <a:p>
            <a:pPr marL="663456" indent="-457200" eaLnBrk="1" hangingPunct="1">
              <a:spcBef>
                <a:spcPts val="844"/>
              </a:spcBef>
            </a:pPr>
            <a:r>
              <a:rPr lang="en-US" dirty="0" smtClean="0">
                <a:latin typeface="Calibri" pitchFamily="-108" charset="0"/>
              </a:rPr>
              <a:t>Target &amp; professional</a:t>
            </a:r>
            <a:r>
              <a:rPr lang="en-US" dirty="0">
                <a:latin typeface="Calibri" pitchFamily="-108" charset="0"/>
              </a:rPr>
              <a:t>: write a little, say a </a:t>
            </a:r>
            <a:r>
              <a:rPr lang="en-US" dirty="0" smtClean="0">
                <a:latin typeface="Calibri" pitchFamily="-108" charset="0"/>
              </a:rPr>
              <a:t>lot</a:t>
            </a:r>
          </a:p>
          <a:p>
            <a:pPr marL="990481" lvl="1" indent="-457200" eaLnBrk="1" hangingPunct="1">
              <a:spcBef>
                <a:spcPts val="844"/>
              </a:spcBef>
            </a:pPr>
            <a:r>
              <a:rPr lang="en-US" dirty="0" smtClean="0">
                <a:latin typeface="Calibri" pitchFamily="-108" charset="0"/>
              </a:rPr>
              <a:t>Never say or do anything online that you wouldn’t say or do in person or over the phone</a:t>
            </a:r>
          </a:p>
          <a:p>
            <a:pPr marL="663456" indent="-457200" eaLnBrk="1" hangingPunct="1">
              <a:spcBef>
                <a:spcPts val="844"/>
              </a:spcBef>
            </a:pPr>
            <a:r>
              <a:rPr lang="en-US" dirty="0" smtClean="0">
                <a:latin typeface="Calibri" pitchFamily="-108" charset="0"/>
              </a:rPr>
              <a:t>Tell </a:t>
            </a:r>
            <a:r>
              <a:rPr lang="en-US" dirty="0">
                <a:latin typeface="Calibri" pitchFamily="-108" charset="0"/>
              </a:rPr>
              <a:t>when you will  follow up – and </a:t>
            </a:r>
            <a:r>
              <a:rPr lang="en-US" dirty="0">
                <a:solidFill>
                  <a:srgbClr val="C00000"/>
                </a:solidFill>
                <a:latin typeface="Calibri" pitchFamily="-108" charset="0"/>
              </a:rPr>
              <a:t>follow up</a:t>
            </a:r>
          </a:p>
          <a:p>
            <a:pPr marL="990481" lvl="1" indent="-457200" eaLnBrk="1" hangingPunct="1">
              <a:spcBef>
                <a:spcPts val="844"/>
              </a:spcBef>
            </a:pPr>
            <a:endParaRPr lang="en-US" dirty="0" smtClean="0">
              <a:latin typeface="Calibri" pitchFamily="-108" charset="0"/>
            </a:endParaRPr>
          </a:p>
        </p:txBody>
      </p:sp>
      <p:pic>
        <p:nvPicPr>
          <p:cNvPr id="2765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8640"/>
            <a:ext cx="3039318" cy="2372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76200" dir="2579996" algn="ctr" rotWithShape="0">
              <a:schemeClr val="bg2">
                <a:alpha val="74997"/>
              </a:schemeClr>
            </a:outerShdw>
          </a:effectLst>
        </p:spPr>
      </p:pic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81000" y="5775434"/>
            <a:ext cx="62072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/>
              <a:t>* Adapted from </a:t>
            </a:r>
            <a:r>
              <a:rPr lang="en-US" altLang="en-US" i="1" dirty="0" smtClean="0"/>
              <a:t>Never Eat Alone, </a:t>
            </a:r>
            <a:r>
              <a:rPr lang="en-US" altLang="en-US" dirty="0" smtClean="0"/>
              <a:t>Keith </a:t>
            </a:r>
            <a:r>
              <a:rPr lang="en-US" altLang="en-US" dirty="0" err="1" smtClean="0"/>
              <a:t>Ferrazzi</a:t>
            </a:r>
            <a:r>
              <a:rPr lang="en-US" altLang="en-US" dirty="0" smtClean="0"/>
              <a:t> (2005)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27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64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uiExpand="1" build="p" bldLvl="5" autoUpdateAnimBg="0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108" charset="0"/>
              </a:rPr>
              <a:t>By Phone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26251"/>
            <a:ext cx="8100392" cy="5068150"/>
          </a:xfrm>
        </p:spPr>
        <p:txBody>
          <a:bodyPr>
            <a:normAutofit/>
          </a:bodyPr>
          <a:lstStyle/>
          <a:p>
            <a:pPr marL="663456" indent="-457200" eaLnBrk="1" hangingPunct="1"/>
            <a:r>
              <a:rPr lang="en-US" sz="2700" dirty="0" smtClean="0">
                <a:latin typeface="Calibri" pitchFamily="-108" charset="0"/>
              </a:rPr>
              <a:t>Choose a good place from which to                     make calls – use a script</a:t>
            </a:r>
          </a:p>
          <a:p>
            <a:pPr marL="663456" indent="-457200" eaLnBrk="1" hangingPunct="1">
              <a:spcBef>
                <a:spcPts val="844"/>
              </a:spcBef>
            </a:pPr>
            <a:r>
              <a:rPr lang="en-US" sz="2700" dirty="0">
                <a:latin typeface="Calibri" pitchFamily="-108" charset="0"/>
              </a:rPr>
              <a:t>Ask if he/she has time to speak </a:t>
            </a:r>
            <a:r>
              <a:rPr lang="en-US" sz="2700" dirty="0" smtClean="0">
                <a:latin typeface="Calibri" pitchFamily="-108" charset="0"/>
              </a:rPr>
              <a:t>                             with </a:t>
            </a:r>
            <a:r>
              <a:rPr lang="en-US" sz="2700" dirty="0">
                <a:latin typeface="Calibri" pitchFamily="-108" charset="0"/>
              </a:rPr>
              <a:t>you</a:t>
            </a:r>
          </a:p>
          <a:p>
            <a:pPr marL="663456" indent="-457200" eaLnBrk="1" hangingPunct="1">
              <a:spcBef>
                <a:spcPts val="844"/>
              </a:spcBef>
            </a:pPr>
            <a:r>
              <a:rPr lang="en-US" sz="2800" dirty="0" smtClean="0">
                <a:latin typeface="Calibri" pitchFamily="-108" charset="0"/>
              </a:rPr>
              <a:t>Talk </a:t>
            </a:r>
            <a:r>
              <a:rPr lang="en-US" sz="2800" dirty="0">
                <a:latin typeface="Calibri" pitchFamily="-108" charset="0"/>
              </a:rPr>
              <a:t>a little, say a </a:t>
            </a:r>
            <a:r>
              <a:rPr lang="en-US" sz="2800" dirty="0" smtClean="0">
                <a:latin typeface="Calibri" pitchFamily="-108" charset="0"/>
              </a:rPr>
              <a:t>lot*</a:t>
            </a:r>
            <a:endParaRPr lang="en-US" sz="2800" dirty="0">
              <a:latin typeface="Calibri" pitchFamily="-108" charset="0"/>
            </a:endParaRPr>
          </a:p>
          <a:p>
            <a:pPr marL="663456" indent="-457200" eaLnBrk="1" hangingPunct="1">
              <a:spcBef>
                <a:spcPts val="844"/>
              </a:spcBef>
            </a:pPr>
            <a:r>
              <a:rPr lang="en-US" sz="2700" dirty="0" smtClean="0">
                <a:latin typeface="Calibri" pitchFamily="-108" charset="0"/>
              </a:rPr>
              <a:t>Take notes during your call – </a:t>
            </a:r>
            <a:r>
              <a:rPr lang="en-US" sz="2700" dirty="0" smtClean="0">
                <a:solidFill>
                  <a:srgbClr val="FF0000"/>
                </a:solidFill>
                <a:latin typeface="Calibri" pitchFamily="-108" charset="0"/>
              </a:rPr>
              <a:t>follow up</a:t>
            </a:r>
          </a:p>
          <a:p>
            <a:pPr marL="663456" indent="-457200" eaLnBrk="1" hangingPunct="1">
              <a:spcBef>
                <a:spcPts val="844"/>
              </a:spcBef>
            </a:pPr>
            <a:r>
              <a:rPr lang="en-US" sz="2700" dirty="0" smtClean="0">
                <a:latin typeface="Calibri" pitchFamily="-108" charset="0"/>
              </a:rPr>
              <a:t>Evaluate your performance</a:t>
            </a:r>
          </a:p>
          <a:p>
            <a:pPr marL="663456" indent="-457200" eaLnBrk="1" hangingPunct="1">
              <a:spcBef>
                <a:spcPts val="844"/>
              </a:spcBef>
            </a:pPr>
            <a:r>
              <a:rPr lang="en-US" sz="2700" dirty="0" smtClean="0">
                <a:latin typeface="Calibri" pitchFamily="-108" charset="0"/>
              </a:rPr>
              <a:t>Don’t call you best contacts first</a:t>
            </a:r>
          </a:p>
        </p:txBody>
      </p:sp>
      <p:pic>
        <p:nvPicPr>
          <p:cNvPr id="7170" name="Picture 2" descr="C:\Users\mbodnar1\AppData\Local\Microsoft\Windows\Temporary Internet Files\Content.IE5\IZFFTE22\MP90044218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198946" cy="224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81000" y="5775434"/>
            <a:ext cx="62072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/>
              <a:t>* Adapted from </a:t>
            </a:r>
            <a:r>
              <a:rPr lang="en-US" altLang="en-US" i="1" dirty="0" smtClean="0"/>
              <a:t>Never Eat Alone, </a:t>
            </a:r>
            <a:r>
              <a:rPr lang="en-US" altLang="en-US" dirty="0" smtClean="0"/>
              <a:t>Keith </a:t>
            </a:r>
            <a:r>
              <a:rPr lang="en-US" altLang="en-US" dirty="0" err="1" smtClean="0"/>
              <a:t>Ferrazzi</a:t>
            </a:r>
            <a:r>
              <a:rPr lang="en-US" altLang="en-US" dirty="0" smtClean="0"/>
              <a:t> (2005)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0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 bldLvl="5" autoUpdateAnimBg="0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-108" charset="0"/>
              </a:rPr>
              <a:t>Follow up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552" y="1126251"/>
            <a:ext cx="8208912" cy="5068150"/>
          </a:xfrm>
        </p:spPr>
        <p:txBody>
          <a:bodyPr>
            <a:normAutofit/>
          </a:bodyPr>
          <a:lstStyle/>
          <a:p>
            <a:r>
              <a:rPr lang="en-CA" sz="2800" dirty="0">
                <a:latin typeface="Calibri" panose="020F0502020204030204" pitchFamily="34" charset="0"/>
              </a:rPr>
              <a:t>E-mail, thank you </a:t>
            </a:r>
            <a:r>
              <a:rPr lang="en-CA" sz="2800" dirty="0" smtClean="0">
                <a:latin typeface="Calibri" panose="020F0502020204030204" pitchFamily="34" charset="0"/>
              </a:rPr>
              <a:t>note</a:t>
            </a:r>
          </a:p>
          <a:p>
            <a:r>
              <a:rPr lang="en-CA" sz="2800" dirty="0">
                <a:latin typeface="Calibri" panose="020F0502020204030204" pitchFamily="34" charset="0"/>
              </a:rPr>
              <a:t>Follow up: 12 to 24 hrs.</a:t>
            </a:r>
          </a:p>
          <a:p>
            <a:r>
              <a:rPr lang="en-CA" sz="2800" dirty="0">
                <a:latin typeface="Calibri" panose="020F0502020204030204" pitchFamily="34" charset="0"/>
              </a:rPr>
              <a:t>Express your gratitude</a:t>
            </a:r>
          </a:p>
          <a:p>
            <a:r>
              <a:rPr lang="en-CA" sz="2800" dirty="0">
                <a:latin typeface="Calibri" panose="020F0502020204030204" pitchFamily="34" charset="0"/>
              </a:rPr>
              <a:t>Item of interest from your meeting or conversation </a:t>
            </a:r>
          </a:p>
          <a:p>
            <a:r>
              <a:rPr lang="en-CA" sz="2800" dirty="0">
                <a:latin typeface="Calibri" panose="020F0502020204030204" pitchFamily="34" charset="0"/>
              </a:rPr>
              <a:t>Always address it by name </a:t>
            </a:r>
          </a:p>
          <a:p>
            <a:r>
              <a:rPr lang="en-CA" sz="2800" dirty="0">
                <a:latin typeface="Calibri" panose="020F0502020204030204" pitchFamily="34" charset="0"/>
              </a:rPr>
              <a:t>Be brief and to the point</a:t>
            </a:r>
          </a:p>
          <a:p>
            <a:r>
              <a:rPr lang="en-CA" sz="2800" dirty="0">
                <a:latin typeface="Calibri" panose="020F0502020204030204" pitchFamily="34" charset="0"/>
              </a:rPr>
              <a:t>Reaffirm commitments you both made</a:t>
            </a:r>
          </a:p>
          <a:p>
            <a:r>
              <a:rPr lang="en-CA" sz="2800" dirty="0">
                <a:latin typeface="Calibri" panose="020F0502020204030204" pitchFamily="34" charset="0"/>
              </a:rPr>
              <a:t>Suggest of getting together again in the </a:t>
            </a:r>
            <a:r>
              <a:rPr lang="en-CA" sz="2800" dirty="0" smtClean="0">
                <a:latin typeface="Calibri" panose="020F0502020204030204" pitchFamily="34" charset="0"/>
              </a:rPr>
              <a:t>future                        (be </a:t>
            </a:r>
            <a:r>
              <a:rPr lang="en-CA" sz="2800" dirty="0">
                <a:latin typeface="Calibri" panose="020F0502020204030204" pitchFamily="34" charset="0"/>
              </a:rPr>
              <a:t>specific when)                                            </a:t>
            </a:r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381000" y="5775434"/>
            <a:ext cx="62072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/>
              <a:t>* Adapted from </a:t>
            </a:r>
            <a:r>
              <a:rPr lang="en-US" altLang="en-US" i="1" dirty="0" smtClean="0"/>
              <a:t>Never Eat Alone, </a:t>
            </a:r>
            <a:r>
              <a:rPr lang="en-US" altLang="en-US" dirty="0" smtClean="0"/>
              <a:t>Keith </a:t>
            </a:r>
            <a:r>
              <a:rPr lang="en-US" altLang="en-US" dirty="0" err="1" smtClean="0"/>
              <a:t>Ferrazzi</a:t>
            </a:r>
            <a:r>
              <a:rPr lang="en-US" altLang="en-US" dirty="0" smtClean="0"/>
              <a:t> (2005)</a:t>
            </a:r>
          </a:p>
        </p:txBody>
      </p:sp>
      <p:pic>
        <p:nvPicPr>
          <p:cNvPr id="7" name="Picture 3" descr="C:\Users\mbodnar1\AppData\Local\Microsoft\Windows\Temporary Internet Files\Content.IE5\6BE1YGRO\e-mail-ic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540" y="260648"/>
            <a:ext cx="337559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540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29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9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uiExpand="1" build="p" bldLvl="5" autoUpdateAnimBg="0" advAuto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27E7E187-4649-47ED-8BB8-8F770D74316B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4775" y="260648"/>
            <a:ext cx="6823075" cy="96396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ready for obstacles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4724400" cy="45720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Receptionists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Voicemail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200" dirty="0" smtClean="0"/>
          </a:p>
          <a:p>
            <a:pPr eaLnBrk="1" hangingPunct="1"/>
            <a:r>
              <a:rPr lang="en-US" altLang="en-US" sz="3200" dirty="0" smtClean="0"/>
              <a:t>Rejection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sz="3200" dirty="0" smtClean="0"/>
          </a:p>
        </p:txBody>
      </p:sp>
      <p:sp>
        <p:nvSpPr>
          <p:cNvPr id="16391" name="Freeform 5"/>
          <p:cNvSpPr>
            <a:spLocks/>
          </p:cNvSpPr>
          <p:nvPr/>
        </p:nvSpPr>
        <p:spPr bwMode="auto">
          <a:xfrm>
            <a:off x="4786313" y="3206750"/>
            <a:ext cx="74612" cy="74613"/>
          </a:xfrm>
          <a:custGeom>
            <a:avLst/>
            <a:gdLst>
              <a:gd name="T0" fmla="*/ 0 w 74612"/>
              <a:gd name="T1" fmla="*/ 0 h 74613"/>
              <a:gd name="T2" fmla="*/ 0 w 74612"/>
              <a:gd name="T3" fmla="*/ 0 h 74613"/>
              <a:gd name="T4" fmla="*/ 0 w 74612"/>
              <a:gd name="T5" fmla="*/ 0 h 74613"/>
              <a:gd name="T6" fmla="*/ 0 w 74612"/>
              <a:gd name="T7" fmla="*/ 0 h 74613"/>
              <a:gd name="T8" fmla="*/ 0 w 74612"/>
              <a:gd name="T9" fmla="*/ 0 h 74613"/>
              <a:gd name="T10" fmla="*/ 0 w 74612"/>
              <a:gd name="T11" fmla="*/ 0 h 74613"/>
              <a:gd name="T12" fmla="*/ 0 w 74612"/>
              <a:gd name="T13" fmla="*/ 0 h 7461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4612"/>
              <a:gd name="T22" fmla="*/ 0 h 74613"/>
              <a:gd name="T23" fmla="*/ 74612 w 74612"/>
              <a:gd name="T24" fmla="*/ 74613 h 7461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4612" h="74613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EA8E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6392" name="Picture 6" descr="j01197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2060848"/>
            <a:ext cx="3458616" cy="275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2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be this person</a:t>
            </a:r>
            <a:endParaRPr lang="en-C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800" dirty="0" smtClean="0"/>
              <a:t>Celebrity hound</a:t>
            </a:r>
          </a:p>
          <a:p>
            <a:pPr marL="0" indent="0">
              <a:buNone/>
            </a:pPr>
            <a:endParaRPr lang="en-CA" sz="800" dirty="0" smtClean="0"/>
          </a:p>
          <a:p>
            <a:r>
              <a:rPr lang="en-CA" sz="2800" dirty="0" smtClean="0"/>
              <a:t>Eye darter</a:t>
            </a:r>
          </a:p>
          <a:p>
            <a:pPr marL="0" indent="0">
              <a:buNone/>
            </a:pPr>
            <a:endParaRPr lang="en-CA" sz="800" dirty="0" smtClean="0"/>
          </a:p>
          <a:p>
            <a:r>
              <a:rPr lang="en-CA" sz="2800" dirty="0" smtClean="0"/>
              <a:t>Card dispenser</a:t>
            </a:r>
            <a:endParaRPr lang="en-CA" sz="2800" dirty="0"/>
          </a:p>
        </p:txBody>
      </p:sp>
      <p:sp>
        <p:nvSpPr>
          <p:cNvPr id="5" name="Footer Placeholder 4"/>
          <p:cNvSpPr txBox="1">
            <a:spLocks/>
          </p:cNvSpPr>
          <p:nvPr/>
        </p:nvSpPr>
        <p:spPr bwMode="auto">
          <a:xfrm>
            <a:off x="381000" y="5775434"/>
            <a:ext cx="620722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US" altLang="en-US" dirty="0" smtClean="0"/>
              <a:t>Adapted from </a:t>
            </a:r>
            <a:r>
              <a:rPr lang="en-US" altLang="en-US" i="1" dirty="0" smtClean="0"/>
              <a:t>Never Eat Alone, </a:t>
            </a:r>
            <a:r>
              <a:rPr lang="en-US" altLang="en-US" dirty="0" smtClean="0"/>
              <a:t>Keith </a:t>
            </a:r>
            <a:r>
              <a:rPr lang="en-US" altLang="en-US" dirty="0" err="1" smtClean="0"/>
              <a:t>Ferrazzi</a:t>
            </a:r>
            <a:r>
              <a:rPr lang="en-US" altLang="en-US" dirty="0" smtClean="0"/>
              <a:t> (2005)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5" descr="unknown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79748" y="1707559"/>
            <a:ext cx="3143250" cy="3752850"/>
          </a:xfrm>
          <a:noFill/>
        </p:spPr>
      </p:pic>
      <p:sp>
        <p:nvSpPr>
          <p:cNvPr id="642055" name="Text Box 7"/>
          <p:cNvSpPr txBox="1">
            <a:spLocks noChangeArrowheads="1"/>
          </p:cNvSpPr>
          <p:nvPr/>
        </p:nvSpPr>
        <p:spPr bwMode="auto">
          <a:xfrm rot="-1091019">
            <a:off x="348473" y="1403910"/>
            <a:ext cx="5077345" cy="4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 i="0" u="none" dirty="0">
                <a:solidFill>
                  <a:schemeClr val="tx1"/>
                </a:solidFill>
              </a:rPr>
              <a:t>Ability to think outside the box?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4572000" y="2273300"/>
            <a:ext cx="3962400" cy="252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0" i="0" u="none" dirty="0"/>
              <a:t>… the thread that leads most former academics to their </a:t>
            </a:r>
            <a:r>
              <a:rPr lang="en-US" sz="2200" b="0" i="0" u="none" dirty="0" err="1"/>
              <a:t>postacademic</a:t>
            </a:r>
            <a:r>
              <a:rPr lang="en-US" sz="2200" b="0" i="0" u="none" dirty="0"/>
              <a:t> jobs is not subject matter but skill set.   </a:t>
            </a:r>
          </a:p>
          <a:p>
            <a:pPr lvl="1">
              <a:spcBef>
                <a:spcPct val="50000"/>
              </a:spcBef>
            </a:pPr>
            <a:r>
              <a:rPr lang="en-US" sz="2000" dirty="0" err="1">
                <a:solidFill>
                  <a:srgbClr val="002060"/>
                </a:solidFill>
              </a:rPr>
              <a:t>Basalla</a:t>
            </a:r>
            <a:r>
              <a:rPr lang="en-US" sz="2000" dirty="0">
                <a:solidFill>
                  <a:srgbClr val="002060"/>
                </a:solidFill>
              </a:rPr>
              <a:t> and </a:t>
            </a:r>
            <a:r>
              <a:rPr lang="en-US" sz="2000" dirty="0" err="1">
                <a:solidFill>
                  <a:srgbClr val="002060"/>
                </a:solidFill>
              </a:rPr>
              <a:t>Debelius</a:t>
            </a:r>
            <a:r>
              <a:rPr lang="en-US" sz="2000" dirty="0">
                <a:solidFill>
                  <a:srgbClr val="002060"/>
                </a:solidFill>
              </a:rPr>
              <a:t>, So What Are You Going To Do With That?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4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networking, remember to…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038600" y="2209800"/>
            <a:ext cx="5595938" cy="4191000"/>
          </a:xfrm>
        </p:spPr>
        <p:txBody>
          <a:bodyPr/>
          <a:lstStyle/>
          <a:p>
            <a:r>
              <a:rPr lang="en-US" altLang="en-US" smtClean="0"/>
              <a:t>Be authentic</a:t>
            </a:r>
          </a:p>
          <a:p>
            <a:r>
              <a:rPr lang="en-US" altLang="en-US" smtClean="0"/>
              <a:t>Be positive</a:t>
            </a:r>
          </a:p>
          <a:p>
            <a:r>
              <a:rPr lang="en-US" altLang="en-US" smtClean="0"/>
              <a:t>Be helpful</a:t>
            </a:r>
          </a:p>
          <a:p>
            <a:r>
              <a:rPr lang="en-US" altLang="en-US" smtClean="0"/>
              <a:t>Focus</a:t>
            </a:r>
          </a:p>
          <a:p>
            <a:r>
              <a:rPr lang="en-US" altLang="en-US" smtClean="0"/>
              <a:t>Follow-up</a:t>
            </a:r>
          </a:p>
          <a:p>
            <a:pPr>
              <a:buFont typeface="Wingdings" pitchFamily="2" charset="2"/>
              <a:buNone/>
            </a:pPr>
            <a:endParaRPr lang="en-US" altLang="en-US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9F167A53-1D5B-4F9E-8585-EA6619DF17D9}" type="slidenum">
              <a:rPr lang="en-US" altLang="en-US" smtClean="0"/>
              <a:pPr/>
              <a:t>19</a:t>
            </a:fld>
            <a:endParaRPr lang="en-US" altLang="en-US" smtClean="0"/>
          </a:p>
        </p:txBody>
      </p:sp>
      <p:pic>
        <p:nvPicPr>
          <p:cNvPr id="21510" name="Picture 3" descr="C:\Users\infodesk\AppData\Local\Microsoft\Windows\Temporary Internet Files\Content.IE5\FJOFMYWZ\MC90043320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098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08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Networking</a:t>
            </a:r>
          </a:p>
          <a:p>
            <a:pPr lvl="1" eaLnBrk="1" hangingPunct="1"/>
            <a:r>
              <a:rPr lang="en-US" altLang="en-US" dirty="0" smtClean="0"/>
              <a:t>What is networking? </a:t>
            </a:r>
          </a:p>
          <a:p>
            <a:pPr marL="344487" lvl="1" indent="0" eaLnBrk="1" hangingPunct="1">
              <a:buNone/>
            </a:pPr>
            <a:endParaRPr lang="en-US" altLang="en-US" sz="1400" dirty="0" smtClean="0"/>
          </a:p>
          <a:p>
            <a:pPr eaLnBrk="1" hangingPunct="1"/>
            <a:r>
              <a:rPr lang="en-US" altLang="en-US" dirty="0" smtClean="0"/>
              <a:t>Networking skills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In person</a:t>
            </a:r>
            <a:endParaRPr lang="en-US" altLang="en-US" dirty="0"/>
          </a:p>
          <a:p>
            <a:pPr lvl="1" eaLnBrk="1" hangingPunct="1"/>
            <a:r>
              <a:rPr lang="en-US" altLang="en-US" dirty="0" smtClean="0"/>
              <a:t>By phone</a:t>
            </a:r>
          </a:p>
          <a:p>
            <a:pPr lvl="1" eaLnBrk="1" hangingPunct="1"/>
            <a:r>
              <a:rPr lang="en-US" altLang="en-US" dirty="0" smtClean="0"/>
              <a:t>In writing</a:t>
            </a:r>
            <a:endParaRPr lang="en-US" altLang="en-US" dirty="0"/>
          </a:p>
          <a:p>
            <a:pPr marL="344487" lvl="1" indent="0" eaLnBrk="1" hangingPunct="1">
              <a:buNone/>
            </a:pPr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DCC3D2D3-EECC-4CE9-843B-A180E39A46F6}" type="slidenum">
              <a:rPr lang="en-US" altLang="en-US" smtClean="0"/>
              <a:pPr/>
              <a:t>2</a:t>
            </a:fld>
            <a:endParaRPr lang="en-US" altLang="en-US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70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br>
              <a:rPr lang="en-US" alt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&amp; </a:t>
            </a:r>
            <a:br>
              <a:rPr lang="en-US" alt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GOOD LUCK!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  <a:p>
            <a:pPr eaLnBrk="1" hangingPunct="1">
              <a:lnSpc>
                <a:spcPct val="90000"/>
              </a:lnSpc>
            </a:pPr>
            <a:endParaRPr lang="en-US" altLang="en-US" sz="24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883020"/>
            <a:ext cx="3288494" cy="974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E1BF09E-B3D6-4D36-8DB6-99FC1D2266EE}" type="slidenum">
              <a:rPr lang="en-US" altLang="en-US" smtClean="0"/>
              <a:pPr/>
              <a:t>3</a:t>
            </a:fld>
            <a:endParaRPr lang="en-US" alt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networking?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2895600"/>
            <a:ext cx="2989263" cy="11890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800" smtClean="0"/>
              <a:t>			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800" smtClean="0"/>
              <a:t>	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800" smtClean="0"/>
              <a:t>				     </a:t>
            </a:r>
            <a:r>
              <a:rPr lang="en-US" sz="71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VS.</a:t>
            </a:r>
          </a:p>
        </p:txBody>
      </p:sp>
      <p:pic>
        <p:nvPicPr>
          <p:cNvPr id="43012" name="Picture 4" descr="j01246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28800"/>
            <a:ext cx="251301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 descr="j008887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05000"/>
            <a:ext cx="337661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71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Legit networking </a:t>
            </a:r>
            <a:r>
              <a:rPr lang="en-C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simple: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9802"/>
            <a:ext cx="9159776" cy="5231091"/>
          </a:xfrm>
        </p:spPr>
        <p:txBody>
          <a:bodyPr/>
          <a:lstStyle/>
          <a:p>
            <a:pPr marL="0" indent="0">
              <a:buNone/>
            </a:pPr>
            <a:endParaRPr lang="en-CA" sz="900" dirty="0"/>
          </a:p>
          <a:p>
            <a:pPr marL="0" indent="0">
              <a:buNone/>
            </a:pPr>
            <a:r>
              <a:rPr lang="en-CA" i="1" dirty="0" smtClean="0"/>
              <a:t>“Talk shop </a:t>
            </a:r>
            <a:r>
              <a:rPr lang="en-CA" i="1" dirty="0"/>
              <a:t>with people who do work </a:t>
            </a:r>
            <a:r>
              <a:rPr lang="en-CA" i="1" dirty="0" smtClean="0"/>
              <a:t>you want </a:t>
            </a:r>
            <a:r>
              <a:rPr lang="en-CA" i="1" dirty="0"/>
              <a:t>to </a:t>
            </a:r>
            <a:r>
              <a:rPr lang="en-CA" i="1" dirty="0" smtClean="0"/>
              <a:t>do.”</a:t>
            </a:r>
          </a:p>
          <a:p>
            <a:pPr marL="0" indent="0">
              <a:buNone/>
            </a:pPr>
            <a:endParaRPr lang="en-CA" sz="2000" dirty="0" smtClean="0"/>
          </a:p>
          <a:p>
            <a:r>
              <a:rPr lang="en-CA" kern="1200" dirty="0">
                <a:latin typeface="Arial" charset="0"/>
              </a:rPr>
              <a:t>Meaningful connections</a:t>
            </a:r>
            <a:endParaRPr lang="en-CA" i="1" dirty="0"/>
          </a:p>
          <a:p>
            <a:pPr lvl="1"/>
            <a:r>
              <a:rPr lang="en-CA" dirty="0"/>
              <a:t>Ask for advice and insight</a:t>
            </a:r>
          </a:p>
          <a:p>
            <a:pPr lvl="1"/>
            <a:r>
              <a:rPr lang="en-CA" dirty="0"/>
              <a:t>Never ask for job leads</a:t>
            </a:r>
          </a:p>
          <a:p>
            <a:pPr marL="0" indent="0">
              <a:buNone/>
            </a:pPr>
            <a:endParaRPr lang="en-CA" sz="2000" kern="1200" dirty="0" smtClean="0">
              <a:latin typeface="Arial" charset="0"/>
            </a:endParaRPr>
          </a:p>
          <a:p>
            <a:r>
              <a:rPr lang="en-CA" kern="1200" dirty="0" smtClean="0">
                <a:latin typeface="Arial" charset="0"/>
              </a:rPr>
              <a:t>3 tenets to real networking</a:t>
            </a:r>
            <a:endParaRPr lang="en-CA" i="1" dirty="0" smtClean="0"/>
          </a:p>
          <a:p>
            <a:pPr lvl="1"/>
            <a:r>
              <a:rPr lang="en-CA" dirty="0" smtClean="0"/>
              <a:t>Common ground</a:t>
            </a:r>
          </a:p>
          <a:p>
            <a:pPr lvl="1"/>
            <a:r>
              <a:rPr lang="en-CA" dirty="0" smtClean="0"/>
              <a:t>Value</a:t>
            </a:r>
          </a:p>
          <a:p>
            <a:pPr lvl="1"/>
            <a:r>
              <a:rPr lang="en-CA" dirty="0" smtClean="0"/>
              <a:t>Time</a:t>
            </a:r>
          </a:p>
        </p:txBody>
      </p:sp>
      <p:pic>
        <p:nvPicPr>
          <p:cNvPr id="1033" name="Picture 9" descr="C:\Users\mbodnar1\AppData\Local\Microsoft\Windows\Temporary Internet Files\Content.IE5\6BE1YGRO\networking-300x246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3479204" cy="285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23629" y="6497972"/>
            <a:ext cx="5075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Nick </a:t>
            </a:r>
            <a:r>
              <a:rPr lang="en-CA" sz="1400" dirty="0" err="1" smtClean="0"/>
              <a:t>Corcodilos</a:t>
            </a:r>
            <a:r>
              <a:rPr lang="en-CA" sz="1400" dirty="0" smtClean="0"/>
              <a:t>,  </a:t>
            </a:r>
            <a:r>
              <a:rPr lang="en-CA" sz="1400" i="1" dirty="0" smtClean="0"/>
              <a:t>Ask The </a:t>
            </a:r>
            <a:r>
              <a:rPr lang="en-CA" sz="1400" i="1" dirty="0" err="1" smtClean="0"/>
              <a:t>Headhunter</a:t>
            </a:r>
            <a:endParaRPr lang="en-CA" sz="1400" i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6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175848" y="6400800"/>
            <a:ext cx="964704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D6C3873-E86E-46AE-931D-A007849BF671}" type="slidenum">
              <a:rPr lang="en-US" altLang="en-US" smtClean="0"/>
              <a:pPr algn="r" eaLnBrk="1" hangingPunct="1"/>
              <a:t>5</a:t>
            </a:fld>
            <a:endParaRPr lang="en-US" altLang="en-US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to circulate…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Write your work search goal on a post-it note</a:t>
            </a:r>
          </a:p>
          <a:p>
            <a:pPr marL="344487" lvl="1" indent="0" eaLnBrk="1" hangingPunct="1">
              <a:buNone/>
            </a:pPr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People you are hoping to meet</a:t>
            </a:r>
          </a:p>
          <a:p>
            <a:pPr lvl="1" eaLnBrk="1" hangingPunct="1"/>
            <a:r>
              <a:rPr lang="en-US" altLang="en-US" dirty="0" smtClean="0"/>
              <a:t>Information you are lacking</a:t>
            </a:r>
          </a:p>
          <a:p>
            <a:pPr lvl="1" eaLnBrk="1" hangingPunct="1"/>
            <a:r>
              <a:rPr lang="en-US" altLang="en-US" dirty="0" smtClean="0"/>
              <a:t>Resources you are seeking</a:t>
            </a:r>
          </a:p>
        </p:txBody>
      </p:sp>
      <p:pic>
        <p:nvPicPr>
          <p:cNvPr id="9221" name="Picture 5" descr="C:\Users\mbodnar1\AppData\Local\Microsoft\Windows\Temporary Internet Files\Content.IE5\DQOZK6PD\MP900382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28" y="3810662"/>
            <a:ext cx="3341172" cy="238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6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ACF37E1-9482-4263-A131-3A559F4160C6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 of networking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828800"/>
            <a:ext cx="5334000" cy="4038600"/>
          </a:xfrm>
        </p:spPr>
        <p:txBody>
          <a:bodyPr/>
          <a:lstStyle/>
          <a:p>
            <a:pPr eaLnBrk="1" hangingPunct="1"/>
            <a:r>
              <a:rPr lang="en-US" altLang="en-US" sz="3200" dirty="0" smtClean="0"/>
              <a:t>Gather information</a:t>
            </a:r>
          </a:p>
          <a:p>
            <a:pPr eaLnBrk="1" hangingPunct="1"/>
            <a:r>
              <a:rPr lang="en-US" altLang="en-US" sz="3200" dirty="0" smtClean="0"/>
              <a:t>Gain exposure</a:t>
            </a:r>
          </a:p>
          <a:p>
            <a:pPr eaLnBrk="1" hangingPunct="1"/>
            <a:r>
              <a:rPr lang="en-US" altLang="en-US" sz="3200" dirty="0" smtClean="0"/>
              <a:t>Get referrals</a:t>
            </a:r>
          </a:p>
          <a:p>
            <a:pPr eaLnBrk="1" hangingPunct="1"/>
            <a:r>
              <a:rPr lang="en-US" altLang="en-US" sz="3200" dirty="0" smtClean="0"/>
              <a:t>Build a support network</a:t>
            </a:r>
          </a:p>
          <a:p>
            <a:pPr eaLnBrk="1" hangingPunct="1"/>
            <a:r>
              <a:rPr lang="en-US" altLang="en-US" sz="3200" dirty="0" smtClean="0"/>
              <a:t>Help someone else</a:t>
            </a:r>
          </a:p>
          <a:p>
            <a:pPr eaLnBrk="1" hangingPunct="1"/>
            <a:r>
              <a:rPr lang="en-US" altLang="en-US" sz="3200" dirty="0" smtClean="0"/>
              <a:t>Create your own luck</a:t>
            </a:r>
          </a:p>
        </p:txBody>
      </p:sp>
      <p:pic>
        <p:nvPicPr>
          <p:cNvPr id="45060" name="Picture 4" descr="j017449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32480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4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33430" y="6400800"/>
            <a:ext cx="1591816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1801F11-A969-4B44-8D46-8EA886F216F5}" type="slidenum">
              <a:rPr lang="en-US" altLang="en-US" smtClean="0"/>
              <a:pPr algn="r" eaLnBrk="1" hangingPunct="1"/>
              <a:t>7</a:t>
            </a:fld>
            <a:endParaRPr lang="en-US" altLang="en-US" dirty="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strength of weak ties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46200"/>
            <a:ext cx="8229600" cy="4747096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Strong ties </a:t>
            </a:r>
          </a:p>
          <a:p>
            <a:pPr lvl="1" eaLnBrk="1" hangingPunct="1"/>
            <a:r>
              <a:rPr lang="en-US" altLang="en-US" dirty="0" smtClean="0"/>
              <a:t>closer to you and have your best interests at heart</a:t>
            </a:r>
          </a:p>
          <a:p>
            <a:pPr lvl="1" eaLnBrk="1" hangingPunct="1"/>
            <a:r>
              <a:rPr lang="en-US" altLang="en-US" dirty="0" smtClean="0"/>
              <a:t>probably have access to the same people and information as you</a:t>
            </a:r>
          </a:p>
          <a:p>
            <a:pPr marL="344487" lvl="1" indent="0" eaLnBrk="1" hangingPunct="1">
              <a:buNone/>
            </a:pPr>
            <a:endParaRPr lang="en-US" altLang="en-US" dirty="0" smtClean="0"/>
          </a:p>
          <a:p>
            <a:pPr lvl="1"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Weak ties</a:t>
            </a:r>
          </a:p>
          <a:p>
            <a:pPr lvl="1" eaLnBrk="1" hangingPunct="1"/>
            <a:r>
              <a:rPr lang="en-US" altLang="en-US" dirty="0" smtClean="0"/>
              <a:t>do not circulate in the same social circles</a:t>
            </a:r>
          </a:p>
          <a:p>
            <a:pPr lvl="1" eaLnBrk="1" hangingPunct="1"/>
            <a:r>
              <a:rPr lang="en-US" altLang="en-US" dirty="0" smtClean="0"/>
              <a:t>exposed to different sources of information</a:t>
            </a:r>
          </a:p>
        </p:txBody>
      </p:sp>
      <p:pic>
        <p:nvPicPr>
          <p:cNvPr id="20486" name="Picture 4" descr="MCBS00842_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18288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87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4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4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4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4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4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4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044E1A1-1C14-4254-AB6D-4943EE4EE8B7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 ways to network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2776"/>
            <a:ext cx="80772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/>
              <a:t>Career Information Interviews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/>
              <a:t>Volunteering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/>
              <a:t>Work experience – full time, part time, summer, etc.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/>
              <a:t>Conferences, seminars, workshops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/>
              <a:t>Student groups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/>
              <a:t>Professional associations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600" dirty="0" smtClean="0"/>
              <a:t>Internships, work experience co-op experiences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77384" y="188640"/>
            <a:ext cx="8748464" cy="1139825"/>
          </a:xfrm>
        </p:spPr>
        <p:txBody>
          <a:bodyPr/>
          <a:lstStyle/>
          <a:p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 at the Career Centre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92488"/>
          </a:xfrm>
        </p:spPr>
        <p:txBody>
          <a:bodyPr/>
          <a:lstStyle/>
          <a:p>
            <a:r>
              <a:rPr lang="en-US" altLang="en-US" sz="2600" dirty="0" smtClean="0"/>
              <a:t>Graduate Student Internship Program</a:t>
            </a:r>
          </a:p>
          <a:p>
            <a:r>
              <a:rPr lang="en-US" altLang="en-US" sz="2600" dirty="0" smtClean="0"/>
              <a:t>Job Shadow Week</a:t>
            </a:r>
          </a:p>
          <a:p>
            <a:r>
              <a:rPr lang="en-US" altLang="en-US" sz="2600" dirty="0" smtClean="0"/>
              <a:t>Career Fairs and Mixers</a:t>
            </a:r>
          </a:p>
          <a:p>
            <a:r>
              <a:rPr lang="en-US" altLang="en-US" sz="2600" dirty="0" smtClean="0"/>
              <a:t>Career Forums </a:t>
            </a:r>
          </a:p>
          <a:p>
            <a:r>
              <a:rPr lang="en-US" altLang="en-US" sz="2600" smtClean="0"/>
              <a:t>Career </a:t>
            </a:r>
            <a:r>
              <a:rPr lang="en-US" altLang="en-US" sz="2600" dirty="0" smtClean="0"/>
              <a:t>Chats</a:t>
            </a:r>
          </a:p>
          <a:p>
            <a:r>
              <a:rPr lang="en-US" altLang="en-US" sz="2600" dirty="0" smtClean="0"/>
              <a:t>Employer Information Sessions </a:t>
            </a:r>
          </a:p>
          <a:p>
            <a:r>
              <a:rPr lang="en-CA" sz="2600" dirty="0"/>
              <a:t>U of A Career Network on LinkedIn</a:t>
            </a:r>
          </a:p>
          <a:p>
            <a:r>
              <a:rPr lang="en-US" altLang="en-US" sz="2600" dirty="0" smtClean="0"/>
              <a:t>Career Mentoring Program 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113240A8-F2F6-4D29-9FCD-F23A009D0B3E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408" y="6230894"/>
            <a:ext cx="2095768" cy="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33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4017</TotalTime>
  <Words>739</Words>
  <Application>Microsoft Office PowerPoint</Application>
  <PresentationFormat>On-screen Show (4:3)</PresentationFormat>
  <Paragraphs>189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Edge</vt:lpstr>
      <vt:lpstr>Custom Design</vt:lpstr>
      <vt:lpstr>Talking to Strangers: Networking </vt:lpstr>
      <vt:lpstr>Outline</vt:lpstr>
      <vt:lpstr>What is networking?</vt:lpstr>
      <vt:lpstr>Legit networking is simple:</vt:lpstr>
      <vt:lpstr>Time to circulate…</vt:lpstr>
      <vt:lpstr>Benefits of networking</vt:lpstr>
      <vt:lpstr>The strength of weak ties</vt:lpstr>
      <vt:lpstr>Some ways to network</vt:lpstr>
      <vt:lpstr>Programs at the Career Centre</vt:lpstr>
      <vt:lpstr>Networking</vt:lpstr>
      <vt:lpstr>Networking skills</vt:lpstr>
      <vt:lpstr>In Person …</vt:lpstr>
      <vt:lpstr>In Writing</vt:lpstr>
      <vt:lpstr>By Phone</vt:lpstr>
      <vt:lpstr>Follow up</vt:lpstr>
      <vt:lpstr>Be ready for obstacles</vt:lpstr>
      <vt:lpstr>Don’t be this person</vt:lpstr>
      <vt:lpstr>PowerPoint Presentation</vt:lpstr>
      <vt:lpstr>When networking, remember to… </vt:lpstr>
      <vt:lpstr>THANK YOU         &amp;      GOOD LUCK!</vt:lpstr>
    </vt:vector>
  </TitlesOfParts>
  <Company>University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Resumes for Advanced Degree Holders</dc:title>
  <dc:creator>sesherma</dc:creator>
  <cp:lastModifiedBy>Bodnar, Michael</cp:lastModifiedBy>
  <cp:revision>260</cp:revision>
  <cp:lastPrinted>2016-02-03T21:42:28Z</cp:lastPrinted>
  <dcterms:created xsi:type="dcterms:W3CDTF">2008-10-09T22:16:53Z</dcterms:created>
  <dcterms:modified xsi:type="dcterms:W3CDTF">2016-06-10T20:20:59Z</dcterms:modified>
</cp:coreProperties>
</file>